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Syne" panose="020B0604020202020204" charset="0"/>
      <p:bold r:id="rId11"/>
    </p:embeddedFont>
    <p:embeddedFont>
      <p:font typeface="Syne Extra Bold" panose="020B0604020202020204" charset="0"/>
      <p:bold r:id="rId1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E24"/>
    <a:srgbClr val="D7E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s gore" userId="f5c011deff6ec167" providerId="LiveId" clId="{6D5C5CA4-6478-4951-98BD-2A81B9761B4E}"/>
    <pc:docChg chg="modSld sldOrd">
      <pc:chgData name="shreyas gore" userId="f5c011deff6ec167" providerId="LiveId" clId="{6D5C5CA4-6478-4951-98BD-2A81B9761B4E}" dt="2025-11-29T17:51:18.809" v="33"/>
      <pc:docMkLst>
        <pc:docMk/>
      </pc:docMkLst>
      <pc:sldChg chg="modSp mod">
        <pc:chgData name="shreyas gore" userId="f5c011deff6ec167" providerId="LiveId" clId="{6D5C5CA4-6478-4951-98BD-2A81B9761B4E}" dt="2025-11-29T17:49:39.282" v="31" actId="20577"/>
        <pc:sldMkLst>
          <pc:docMk/>
          <pc:sldMk cId="0" sldId="256"/>
        </pc:sldMkLst>
        <pc:spChg chg="mod">
          <ac:chgData name="shreyas gore" userId="f5c011deff6ec167" providerId="LiveId" clId="{6D5C5CA4-6478-4951-98BD-2A81B9761B4E}" dt="2025-11-29T17:49:39.282" v="31" actId="20577"/>
          <ac:spMkLst>
            <pc:docMk/>
            <pc:sldMk cId="0" sldId="256"/>
            <ac:spMk id="4" creationId="{00000000-0000-0000-0000-000000000000}"/>
          </ac:spMkLst>
        </pc:spChg>
      </pc:sldChg>
      <pc:sldChg chg="ord">
        <pc:chgData name="shreyas gore" userId="f5c011deff6ec167" providerId="LiveId" clId="{6D5C5CA4-6478-4951-98BD-2A81B9761B4E}" dt="2025-11-29T17:51:18.809" v="33"/>
        <pc:sldMkLst>
          <pc:docMk/>
          <pc:sldMk cId="0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6573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SkillSwap – Exchange Skills, Not Money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23072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Presented by the proton edge, a project designed to revolutionise skill-building and community collaboration.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89038"/>
            <a:ext cx="372356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Team Members: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38353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GB" alt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Madhura Lakade</a:t>
            </a:r>
          </a:p>
        </p:txBody>
      </p:sp>
      <p:sp>
        <p:nvSpPr>
          <p:cNvPr id="7" name="Text 4"/>
          <p:cNvSpPr/>
          <p:nvPr/>
        </p:nvSpPr>
        <p:spPr>
          <a:xfrm>
            <a:off x="6280190" y="58257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GB" alt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Shreyash Gore</a:t>
            </a:r>
          </a:p>
        </p:txBody>
      </p:sp>
      <p:sp>
        <p:nvSpPr>
          <p:cNvPr id="8" name="Text 5"/>
          <p:cNvSpPr/>
          <p:nvPr/>
        </p:nvSpPr>
        <p:spPr>
          <a:xfrm>
            <a:off x="6280190" y="626792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GB" alt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Anish Mogam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403421-682D-8B43-68D9-96DAE64FEC6E}"/>
              </a:ext>
            </a:extLst>
          </p:cNvPr>
          <p:cNvSpPr/>
          <p:nvPr/>
        </p:nvSpPr>
        <p:spPr>
          <a:xfrm>
            <a:off x="12857356" y="7750098"/>
            <a:ext cx="1661532" cy="362903"/>
          </a:xfrm>
          <a:prstGeom prst="round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2366"/>
            <a:ext cx="7556421" cy="992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The Challenge: Barriers to Skill Development</a:t>
            </a:r>
            <a:endParaRPr lang="en-US" sz="3100" dirty="0"/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6280190" y="2062758"/>
            <a:ext cx="7556421" cy="1214557"/>
          </a:xfrm>
          <a:prstGeom prst="roundRect">
            <a:avLst>
              <a:gd name="adj" fmla="val 9034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6257330" y="2062758"/>
            <a:ext cx="91440" cy="1214557"/>
          </a:xfrm>
          <a:prstGeom prst="roundRect">
            <a:avLst>
              <a:gd name="adj" fmla="val 72930"/>
            </a:avLst>
          </a:prstGeom>
          <a:solidFill>
            <a:srgbClr val="A9F00F"/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6530340" y="2244328"/>
            <a:ext cx="198465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High Costs</a:t>
            </a:r>
            <a:endParaRPr lang="en-US" sz="1550" dirty="0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6530340" y="2587585"/>
            <a:ext cx="7124700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Quality skill-building resources are often prohibitively expensive, creating significant barriers, especially for students and those in lower-income communities.</a:t>
            </a:r>
            <a:endParaRPr lang="en-US" sz="1250" dirty="0"/>
          </a:p>
        </p:txBody>
      </p:sp>
      <p:sp>
        <p:nvSpPr>
          <p:cNvPr id="8" name="Shape 5"/>
          <p:cNvSpPr/>
          <p:nvPr>
            <p:custDataLst>
              <p:tags r:id="rId5"/>
            </p:custDataLst>
          </p:nvPr>
        </p:nvSpPr>
        <p:spPr>
          <a:xfrm>
            <a:off x="6280190" y="3436025"/>
            <a:ext cx="7556421" cy="1214557"/>
          </a:xfrm>
          <a:prstGeom prst="roundRect">
            <a:avLst>
              <a:gd name="adj" fmla="val 9034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6257330" y="3436025"/>
            <a:ext cx="91440" cy="1214557"/>
          </a:xfrm>
          <a:prstGeom prst="roundRect">
            <a:avLst>
              <a:gd name="adj" fmla="val 72930"/>
            </a:avLst>
          </a:prstGeom>
          <a:solidFill>
            <a:srgbClr val="A9F00F"/>
          </a:solidFill>
        </p:spPr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6530340" y="3617595"/>
            <a:ext cx="2454950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Limited Sharing</a:t>
            </a:r>
            <a:endParaRPr lang="en-US" sz="1550" dirty="0"/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6530340" y="3960852"/>
            <a:ext cx="7124700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Many talented individuals struggle to find meaningful platforms to share their expertise and contribute to a larger learning ecosystem.</a:t>
            </a:r>
            <a:endParaRPr lang="en-US" sz="1250" dirty="0"/>
          </a:p>
        </p:txBody>
      </p:sp>
      <p:sp>
        <p:nvSpPr>
          <p:cNvPr id="12" name="Shape 9"/>
          <p:cNvSpPr/>
          <p:nvPr>
            <p:custDataLst>
              <p:tags r:id="rId9"/>
            </p:custDataLst>
          </p:nvPr>
        </p:nvSpPr>
        <p:spPr>
          <a:xfrm>
            <a:off x="6280190" y="4809292"/>
            <a:ext cx="7556421" cy="1214557"/>
          </a:xfrm>
          <a:prstGeom prst="roundRect">
            <a:avLst>
              <a:gd name="adj" fmla="val 9034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3" name="Shape 10"/>
          <p:cNvSpPr/>
          <p:nvPr>
            <p:custDataLst>
              <p:tags r:id="rId10"/>
            </p:custDataLst>
          </p:nvPr>
        </p:nvSpPr>
        <p:spPr>
          <a:xfrm>
            <a:off x="6257330" y="4809292"/>
            <a:ext cx="91440" cy="1214557"/>
          </a:xfrm>
          <a:prstGeom prst="roundRect">
            <a:avLst>
              <a:gd name="adj" fmla="val 72930"/>
            </a:avLst>
          </a:prstGeom>
          <a:solidFill>
            <a:srgbClr val="A9F00F"/>
          </a:solidFill>
        </p:spPr>
      </p:sp>
      <p:sp>
        <p:nvSpPr>
          <p:cNvPr id="14" name="Text 11"/>
          <p:cNvSpPr/>
          <p:nvPr>
            <p:custDataLst>
              <p:tags r:id="rId11"/>
            </p:custDataLst>
          </p:nvPr>
        </p:nvSpPr>
        <p:spPr>
          <a:xfrm>
            <a:off x="6530340" y="4990862"/>
            <a:ext cx="387441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No Structured Exchange</a:t>
            </a:r>
            <a:endParaRPr lang="en-US" sz="1550" dirty="0"/>
          </a:p>
        </p:txBody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6530340" y="5334119"/>
            <a:ext cx="7124700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Existing communities lack organised systems for skill-for-skill exchanges, hindering organic learning and mutual growth.</a:t>
            </a:r>
            <a:endParaRPr lang="en-US" sz="1250" dirty="0"/>
          </a:p>
        </p:txBody>
      </p:sp>
      <p:sp>
        <p:nvSpPr>
          <p:cNvPr id="16" name="Shape 13"/>
          <p:cNvSpPr/>
          <p:nvPr>
            <p:custDataLst>
              <p:tags r:id="rId13"/>
            </p:custDataLst>
          </p:nvPr>
        </p:nvSpPr>
        <p:spPr>
          <a:xfrm>
            <a:off x="6280190" y="6182558"/>
            <a:ext cx="7556421" cy="1214557"/>
          </a:xfrm>
          <a:prstGeom prst="roundRect">
            <a:avLst>
              <a:gd name="adj" fmla="val 9034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7" name="Shape 14"/>
          <p:cNvSpPr/>
          <p:nvPr>
            <p:custDataLst>
              <p:tags r:id="rId14"/>
            </p:custDataLst>
          </p:nvPr>
        </p:nvSpPr>
        <p:spPr>
          <a:xfrm>
            <a:off x="6257330" y="6182558"/>
            <a:ext cx="91440" cy="1214557"/>
          </a:xfrm>
          <a:prstGeom prst="roundRect">
            <a:avLst>
              <a:gd name="adj" fmla="val 72930"/>
            </a:avLst>
          </a:prstGeom>
          <a:solidFill>
            <a:srgbClr val="A9F00F"/>
          </a:solidFill>
        </p:spPr>
      </p:sp>
      <p:sp>
        <p:nvSpPr>
          <p:cNvPr id="18" name="Text 15"/>
          <p:cNvSpPr/>
          <p:nvPr>
            <p:custDataLst>
              <p:tags r:id="rId15"/>
            </p:custDataLst>
          </p:nvPr>
        </p:nvSpPr>
        <p:spPr>
          <a:xfrm>
            <a:off x="6530340" y="6364129"/>
            <a:ext cx="2576751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Monetary Focus</a:t>
            </a:r>
            <a:endParaRPr lang="en-US" sz="1550" dirty="0"/>
          </a:p>
        </p:txBody>
      </p:sp>
      <p:sp>
        <p:nvSpPr>
          <p:cNvPr id="19" name="Text 16"/>
          <p:cNvSpPr/>
          <p:nvPr>
            <p:custDataLst>
              <p:tags r:id="rId16"/>
            </p:custDataLst>
          </p:nvPr>
        </p:nvSpPr>
        <p:spPr>
          <a:xfrm>
            <a:off x="6530340" y="6707386"/>
            <a:ext cx="7124700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Current platforms are predominantly transaction-based, prioritising financial exchange over collaborative learning and community building.</a:t>
            </a:r>
            <a:endParaRPr lang="en-US" sz="12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13CF4CD-AFC6-7DB4-5CF5-E0960179DE39}"/>
              </a:ext>
            </a:extLst>
          </p:cNvPr>
          <p:cNvSpPr/>
          <p:nvPr/>
        </p:nvSpPr>
        <p:spPr>
          <a:xfrm>
            <a:off x="12835054" y="7740374"/>
            <a:ext cx="1694985" cy="388866"/>
          </a:xfrm>
          <a:prstGeom prst="round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5008"/>
            <a:ext cx="7556421" cy="1204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SkillSwap: Our Innovative Solution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2509123"/>
            <a:ext cx="7556421" cy="616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SkillSwap is a cutting-edge peer-to-peer skill exchange platform designed to foster a zero-cost, community-driven learning network.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2461" y="3348573"/>
            <a:ext cx="289203" cy="2892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06697" y="3342680"/>
            <a:ext cx="5258514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User-Driven Offers &amp; Needs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906697" y="3759518"/>
            <a:ext cx="6929914" cy="616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can effortlessly post skills they possess and skills they wish to acquire, creating a dynamic marketplace of knowledge.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2461" y="4767679"/>
            <a:ext cx="289203" cy="2892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906697" y="4761786"/>
            <a:ext cx="4168854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 Matching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6906697" y="5178623"/>
            <a:ext cx="6929914" cy="616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intelligent AI engine suggests the most compatible matches, connecting individuals based on their learning objectives and teaching capabilities.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2461" y="6186785"/>
            <a:ext cx="289203" cy="2892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906697" y="6180892"/>
            <a:ext cx="4469249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Seamless Coordination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906697" y="6597729"/>
            <a:ext cx="6929914" cy="616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Integrated in-app chat facilitates direct communication and scheduling, ensuring smooth and efficient skill exchanges.</a:t>
            </a:r>
            <a:endParaRPr lang="en-US" sz="15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0D2DB0-CCEE-116C-B13F-3DC8B363D275}"/>
              </a:ext>
            </a:extLst>
          </p:cNvPr>
          <p:cNvSpPr/>
          <p:nvPr/>
        </p:nvSpPr>
        <p:spPr>
          <a:xfrm>
            <a:off x="12801600" y="7772400"/>
            <a:ext cx="1717288" cy="345688"/>
          </a:xfrm>
          <a:prstGeom prst="round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299"/>
            <a:ext cx="10406182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Robust Technology Stack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24501"/>
            <a:ext cx="13042821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platform is built on a modern, scalable, and secure technology stack, ensuring a seamless user experience.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80761"/>
            <a:ext cx="612338" cy="6123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1279" y="2452926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Frontend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661279" y="2894171"/>
            <a:ext cx="3309938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React Native / Flutter for cross-platform compatibility and fluid interfaces.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6368" y="2280761"/>
            <a:ext cx="612338" cy="612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93857" y="2452926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Backend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093857" y="2894171"/>
            <a:ext cx="3310057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Node.js with Express.js for efficient and scalable server-side operations.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9064" y="2280761"/>
            <a:ext cx="612338" cy="6123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6554" y="2452926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Database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0526554" y="2894171"/>
            <a:ext cx="3309938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MongoDB / PostgreSQL for flexible and robust data storage solutions.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282559"/>
            <a:ext cx="612338" cy="6123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61279" y="4454723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Engine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661279" y="4895969"/>
            <a:ext cx="3309938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Python with Scikit-Learn / TensorFlow for intelligent matchmaking algorithms.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6368" y="4282559"/>
            <a:ext cx="612338" cy="61233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93857" y="4454723"/>
            <a:ext cx="3019901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Authentication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6093857" y="4895969"/>
            <a:ext cx="3310057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Firebase/OAuth for secure and streamlined user authentication.</a:t>
            </a:r>
            <a:endParaRPr lang="en-US" sz="16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59064" y="4282559"/>
            <a:ext cx="612338" cy="61233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0526554" y="4454723"/>
            <a:ext cx="3109913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Real-time Chat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10526554" y="4895969"/>
            <a:ext cx="3309938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Socket.io for instant messaging and seamless communication.</a:t>
            </a:r>
            <a:endParaRPr lang="en-US" sz="16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3790" y="6284357"/>
            <a:ext cx="612338" cy="61233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661279" y="6456521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24" name="Text 15"/>
          <p:cNvSpPr/>
          <p:nvPr/>
        </p:nvSpPr>
        <p:spPr>
          <a:xfrm>
            <a:off x="1661279" y="6897767"/>
            <a:ext cx="3309938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AWS / Vercel for reliable and scalable cloud infrastructure.</a:t>
            </a:r>
            <a:endParaRPr lang="en-US" sz="1600" dirty="0"/>
          </a:p>
        </p:txBody>
      </p:sp>
      <p:sp>
        <p:nvSpPr>
          <p:cNvPr id="25" name="Text Box 24"/>
          <p:cNvSpPr txBox="1"/>
          <p:nvPr/>
        </p:nvSpPr>
        <p:spPr>
          <a:xfrm>
            <a:off x="13995400" y="796544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FB0C2B0-DABD-7DB3-CDD2-A98C85D135D9}"/>
              </a:ext>
            </a:extLst>
          </p:cNvPr>
          <p:cNvSpPr/>
          <p:nvPr/>
        </p:nvSpPr>
        <p:spPr>
          <a:xfrm>
            <a:off x="12835890" y="7765098"/>
            <a:ext cx="1668780" cy="368300"/>
          </a:xfrm>
          <a:prstGeom prst="round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9527"/>
            <a:ext cx="12183308" cy="4607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Core Features &amp; Unique Value Proposition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808798"/>
            <a:ext cx="3342799" cy="3686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Core Features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421553"/>
            <a:ext cx="73700" cy="73700"/>
          </a:xfrm>
          <a:prstGeom prst="roundRect">
            <a:avLst>
              <a:gd name="adj" fmla="val 620353"/>
            </a:avLst>
          </a:prstGeom>
          <a:solidFill>
            <a:srgbClr val="A9F00F"/>
          </a:solidFill>
        </p:spPr>
      </p:sp>
      <p:sp>
        <p:nvSpPr>
          <p:cNvPr id="5" name="Text 3"/>
          <p:cNvSpPr/>
          <p:nvPr/>
        </p:nvSpPr>
        <p:spPr>
          <a:xfrm>
            <a:off x="1014889" y="2343269"/>
            <a:ext cx="2230636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Dynamic Posts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014889" y="2721054"/>
            <a:ext cx="6790611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create detailed posts for skills they can offer and skills they require.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93790" y="3329880"/>
            <a:ext cx="73700" cy="73700"/>
          </a:xfrm>
          <a:prstGeom prst="roundRect">
            <a:avLst>
              <a:gd name="adj" fmla="val 620353"/>
            </a:avLst>
          </a:prstGeom>
          <a:solidFill>
            <a:srgbClr val="A9F00F"/>
          </a:solidFill>
        </p:spPr>
      </p:sp>
      <p:sp>
        <p:nvSpPr>
          <p:cNvPr id="8" name="Text 6"/>
          <p:cNvSpPr/>
          <p:nvPr/>
        </p:nvSpPr>
        <p:spPr>
          <a:xfrm>
            <a:off x="1014889" y="3251597"/>
            <a:ext cx="3047881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Smart Matchmaking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014889" y="3629382"/>
            <a:ext cx="6790611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AI-driven system for highly accurate skill-to-skill pairing.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93790" y="4238208"/>
            <a:ext cx="73700" cy="73700"/>
          </a:xfrm>
          <a:prstGeom prst="roundRect">
            <a:avLst>
              <a:gd name="adj" fmla="val 620353"/>
            </a:avLst>
          </a:prstGeom>
          <a:solidFill>
            <a:srgbClr val="A9F00F"/>
          </a:solidFill>
        </p:spPr>
      </p:sp>
      <p:sp>
        <p:nvSpPr>
          <p:cNvPr id="11" name="Text 9"/>
          <p:cNvSpPr/>
          <p:nvPr/>
        </p:nvSpPr>
        <p:spPr>
          <a:xfrm>
            <a:off x="1014889" y="4159925"/>
            <a:ext cx="2580561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Credibility &amp; Trust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014889" y="4537710"/>
            <a:ext cx="6790611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ratings, reviews, and verified skill badges build a trusted community.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93790" y="5146536"/>
            <a:ext cx="73700" cy="73700"/>
          </a:xfrm>
          <a:prstGeom prst="roundRect">
            <a:avLst>
              <a:gd name="adj" fmla="val 620353"/>
            </a:avLst>
          </a:prstGeom>
          <a:solidFill>
            <a:srgbClr val="A9F00F"/>
          </a:solidFill>
        </p:spPr>
      </p:sp>
      <p:sp>
        <p:nvSpPr>
          <p:cNvPr id="14" name="Text 12"/>
          <p:cNvSpPr/>
          <p:nvPr/>
        </p:nvSpPr>
        <p:spPr>
          <a:xfrm>
            <a:off x="1014889" y="5068252"/>
            <a:ext cx="4002167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Integrated Communication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014889" y="5446038"/>
            <a:ext cx="6790611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chat and scheduling tools for seamless interaction.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93790" y="6054864"/>
            <a:ext cx="73700" cy="73700"/>
          </a:xfrm>
          <a:prstGeom prst="roundRect">
            <a:avLst>
              <a:gd name="adj" fmla="val 620353"/>
            </a:avLst>
          </a:prstGeom>
          <a:solidFill>
            <a:srgbClr val="A9F00F"/>
          </a:solidFill>
        </p:spPr>
      </p:sp>
      <p:sp>
        <p:nvSpPr>
          <p:cNvPr id="17" name="Text 15"/>
          <p:cNvSpPr/>
          <p:nvPr/>
        </p:nvSpPr>
        <p:spPr>
          <a:xfrm>
            <a:off x="1014889" y="5976580"/>
            <a:ext cx="2756654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Diverse Categories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014889" y="6354366"/>
            <a:ext cx="6790611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Extensive filters covering tech, arts, fitness, academics, and more.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8172688" y="1808798"/>
            <a:ext cx="5671423" cy="7372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What Makes Us Unique?</a:t>
            </a:r>
            <a:endParaRPr lang="en-US" sz="2300" dirty="0"/>
          </a:p>
        </p:txBody>
      </p:sp>
      <p:sp>
        <p:nvSpPr>
          <p:cNvPr id="20" name="Shape 18"/>
          <p:cNvSpPr/>
          <p:nvPr/>
        </p:nvSpPr>
        <p:spPr>
          <a:xfrm>
            <a:off x="8172688" y="2711887"/>
            <a:ext cx="5671423" cy="923568"/>
          </a:xfrm>
          <a:prstGeom prst="roundRect">
            <a:avLst>
              <a:gd name="adj" fmla="val 67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327708" y="2866906"/>
            <a:ext cx="3048595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Zero-Cost Exchange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8327708" y="3097292"/>
            <a:ext cx="5361384" cy="383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 financial transactions, fostering pure skill bartering and mutual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benefit.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8172688" y="3782854"/>
            <a:ext cx="5671423" cy="923568"/>
          </a:xfrm>
          <a:prstGeom prst="roundRect">
            <a:avLst>
              <a:gd name="adj" fmla="val 67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327708" y="3937873"/>
            <a:ext cx="3481030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AI-Enhanced Efficiency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8327708" y="4238208"/>
            <a:ext cx="5361384" cy="313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Intelligent matchmaking drastically improves success rates and user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satisfaction.</a:t>
            </a:r>
            <a:endParaRPr lang="en-US" sz="1150" dirty="0"/>
          </a:p>
        </p:txBody>
      </p:sp>
      <p:sp>
        <p:nvSpPr>
          <p:cNvPr id="26" name="Shape 24"/>
          <p:cNvSpPr/>
          <p:nvPr/>
        </p:nvSpPr>
        <p:spPr>
          <a:xfrm>
            <a:off x="8172688" y="4853821"/>
            <a:ext cx="5671423" cy="1159312"/>
          </a:xfrm>
          <a:prstGeom prst="roundRect">
            <a:avLst>
              <a:gd name="adj" fmla="val 534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8327708" y="5008840"/>
            <a:ext cx="2721650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Community Focus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8327708" y="5386626"/>
            <a:ext cx="5361384" cy="4714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Cultivates vibrant, hyperlocal learning networks and strengthens community bonds.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8172688" y="6160532"/>
            <a:ext cx="5671423" cy="923568"/>
          </a:xfrm>
          <a:prstGeom prst="roundRect">
            <a:avLst>
              <a:gd name="adj" fmla="val 67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8327708" y="6315551"/>
            <a:ext cx="2969895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Peer Empowerment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8327708" y="6590110"/>
            <a:ext cx="5361384" cy="3389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Actively encourages mentorship, collaboration, and shared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knowledge growth.</a:t>
            </a:r>
            <a:endParaRPr lang="en-US" sz="115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040087D-334A-0672-6224-FB2870C16A2E}"/>
              </a:ext>
            </a:extLst>
          </p:cNvPr>
          <p:cNvSpPr/>
          <p:nvPr/>
        </p:nvSpPr>
        <p:spPr>
          <a:xfrm>
            <a:off x="12790449" y="7772400"/>
            <a:ext cx="1739590" cy="345688"/>
          </a:xfrm>
          <a:prstGeom prst="round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399" y="415171"/>
            <a:ext cx="8315563" cy="4717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Our Business Model Canvas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8399" y="1188839"/>
            <a:ext cx="13573601" cy="2414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SkillSwap's sustainable model focuses on community value and strategic growth.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16" y="1542951"/>
            <a:ext cx="9701560" cy="650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04127" y="5859959"/>
            <a:ext cx="3284790" cy="7635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Value Proposition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591138" y="3891799"/>
            <a:ext cx="2524674" cy="7635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Customer Segments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550164" y="5832812"/>
            <a:ext cx="2280350" cy="7635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Activities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808314" y="6958565"/>
            <a:ext cx="2144615" cy="1145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Resources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215773" y="2227347"/>
            <a:ext cx="1873145" cy="15270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Revenue Streams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528399" y="9246156"/>
            <a:ext cx="13573601" cy="2414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canvas highlights how SkillSwap creates, delivers, and captures value through its innovative approach to skill exchange.</a:t>
            </a:r>
            <a:endParaRPr lang="en-US" sz="11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3C8E4E-DC8B-0E74-D9B6-BB47F4EABA60}"/>
              </a:ext>
            </a:extLst>
          </p:cNvPr>
          <p:cNvSpPr/>
          <p:nvPr/>
        </p:nvSpPr>
        <p:spPr>
          <a:xfrm>
            <a:off x="12835054" y="7794702"/>
            <a:ext cx="1694985" cy="309129"/>
          </a:xfrm>
          <a:prstGeom prst="round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4174"/>
            <a:ext cx="10722888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Scalability &amp; Real-World Impact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3956090"/>
            <a:ext cx="6436400" cy="1530310"/>
          </a:xfrm>
          <a:prstGeom prst="roundRect">
            <a:avLst>
              <a:gd name="adj" fmla="val 7170"/>
            </a:avLst>
          </a:prstGeom>
          <a:solidFill>
            <a:srgbClr val="152025">
              <a:alpha val="95000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793790" y="3933230"/>
            <a:ext cx="6436400" cy="91440"/>
          </a:xfrm>
          <a:prstGeom prst="roundRect">
            <a:avLst>
              <a:gd name="adj" fmla="val 78140"/>
            </a:avLst>
          </a:prstGeom>
          <a:solidFill>
            <a:srgbClr val="A9F00F"/>
          </a:solidFill>
        </p:spPr>
      </p:sp>
      <p:sp>
        <p:nvSpPr>
          <p:cNvPr id="6" name="Shape 3"/>
          <p:cNvSpPr/>
          <p:nvPr/>
        </p:nvSpPr>
        <p:spPr>
          <a:xfrm>
            <a:off x="3756779" y="3700939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A9F00F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893" y="3853934"/>
            <a:ext cx="204073" cy="2040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6671" y="4381381"/>
            <a:ext cx="3008828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Instant Scalability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986671" y="4749165"/>
            <a:ext cx="6050637" cy="5443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AI matching system is designed to scale effortlessly with user growth, ensuring optimal performance regardless of platform size.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400211" y="3956090"/>
            <a:ext cx="6436400" cy="1530310"/>
          </a:xfrm>
          <a:prstGeom prst="roundRect">
            <a:avLst>
              <a:gd name="adj" fmla="val 7170"/>
            </a:avLst>
          </a:prstGeom>
          <a:solidFill>
            <a:srgbClr val="152025">
              <a:alpha val="95000"/>
            </a:srgbClr>
          </a:solidFill>
        </p:spPr>
      </p:sp>
      <p:sp>
        <p:nvSpPr>
          <p:cNvPr id="11" name="Shape 7"/>
          <p:cNvSpPr/>
          <p:nvPr/>
        </p:nvSpPr>
        <p:spPr>
          <a:xfrm>
            <a:off x="7400211" y="3933230"/>
            <a:ext cx="6436400" cy="91440"/>
          </a:xfrm>
          <a:prstGeom prst="roundRect">
            <a:avLst>
              <a:gd name="adj" fmla="val 78140"/>
            </a:avLst>
          </a:prstGeom>
          <a:solidFill>
            <a:srgbClr val="A9F00F"/>
          </a:solidFill>
        </p:spPr>
      </p:sp>
      <p:sp>
        <p:nvSpPr>
          <p:cNvPr id="12" name="Shape 8"/>
          <p:cNvSpPr/>
          <p:nvPr/>
        </p:nvSpPr>
        <p:spPr>
          <a:xfrm>
            <a:off x="10363200" y="3700939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A9F00F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6314" y="3853934"/>
            <a:ext cx="204073" cy="20407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93092" y="4381381"/>
            <a:ext cx="2946321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Local &amp; Global Fit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7593092" y="4749165"/>
            <a:ext cx="6050637" cy="5443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Ideal for universities, local communities, and global networks, SkillSwap facilitates learning with minimal operational costs.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793790" y="5911572"/>
            <a:ext cx="6436400" cy="1530310"/>
          </a:xfrm>
          <a:prstGeom prst="roundRect">
            <a:avLst>
              <a:gd name="adj" fmla="val 7170"/>
            </a:avLst>
          </a:prstGeom>
          <a:solidFill>
            <a:srgbClr val="152025">
              <a:alpha val="95000"/>
            </a:srgbClr>
          </a:solidFill>
        </p:spPr>
      </p:sp>
      <p:sp>
        <p:nvSpPr>
          <p:cNvPr id="17" name="Shape 12"/>
          <p:cNvSpPr/>
          <p:nvPr/>
        </p:nvSpPr>
        <p:spPr>
          <a:xfrm>
            <a:off x="793790" y="5888712"/>
            <a:ext cx="6436400" cy="91440"/>
          </a:xfrm>
          <a:prstGeom prst="roundRect">
            <a:avLst>
              <a:gd name="adj" fmla="val 78140"/>
            </a:avLst>
          </a:prstGeom>
          <a:solidFill>
            <a:srgbClr val="A9F00F"/>
          </a:solidFill>
        </p:spPr>
      </p:sp>
      <p:sp>
        <p:nvSpPr>
          <p:cNvPr id="18" name="Shape 13"/>
          <p:cNvSpPr/>
          <p:nvPr/>
        </p:nvSpPr>
        <p:spPr>
          <a:xfrm>
            <a:off x="3756779" y="5656421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A9F00F"/>
          </a:solidFill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9893" y="5809417"/>
            <a:ext cx="204073" cy="20407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86671" y="6336863"/>
            <a:ext cx="3972997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Democratised Learning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986671" y="6704648"/>
            <a:ext cx="6050637" cy="5443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Promotes accessible learning for everyone, fostering skill upliftment and bridging knowledge gaps worldwide.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7400211" y="5911572"/>
            <a:ext cx="6436400" cy="1530310"/>
          </a:xfrm>
          <a:prstGeom prst="roundRect">
            <a:avLst>
              <a:gd name="adj" fmla="val 7170"/>
            </a:avLst>
          </a:prstGeom>
          <a:solidFill>
            <a:srgbClr val="152025">
              <a:alpha val="95000"/>
            </a:srgbClr>
          </a:solidFill>
        </p:spPr>
      </p:sp>
      <p:sp>
        <p:nvSpPr>
          <p:cNvPr id="23" name="Shape 17"/>
          <p:cNvSpPr/>
          <p:nvPr/>
        </p:nvSpPr>
        <p:spPr>
          <a:xfrm>
            <a:off x="7400211" y="5888712"/>
            <a:ext cx="6436400" cy="91440"/>
          </a:xfrm>
          <a:prstGeom prst="roundRect">
            <a:avLst>
              <a:gd name="adj" fmla="val 78140"/>
            </a:avLst>
          </a:prstGeom>
          <a:solidFill>
            <a:srgbClr val="A9F00F"/>
          </a:solidFill>
        </p:spPr>
      </p:sp>
      <p:sp>
        <p:nvSpPr>
          <p:cNvPr id="24" name="Shape 18"/>
          <p:cNvSpPr/>
          <p:nvPr/>
        </p:nvSpPr>
        <p:spPr>
          <a:xfrm>
            <a:off x="10363200" y="5656421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A9F00F"/>
          </a:solidFill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16314" y="5809417"/>
            <a:ext cx="204073" cy="20407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93092" y="6336863"/>
            <a:ext cx="2549485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High Feasibility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7593092" y="6704648"/>
            <a:ext cx="6050637" cy="5443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Leveraging existing, proven technologies ensures a high implementation feasibility and rapid deployment.</a:t>
            </a:r>
            <a:endParaRPr lang="en-US" sz="13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FBC163-04D2-CFDA-94B5-5B24026E6AE8}"/>
              </a:ext>
            </a:extLst>
          </p:cNvPr>
          <p:cNvSpPr/>
          <p:nvPr/>
        </p:nvSpPr>
        <p:spPr>
          <a:xfrm>
            <a:off x="12857356" y="7772400"/>
            <a:ext cx="1661532" cy="393978"/>
          </a:xfrm>
          <a:prstGeom prst="round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443" y="1506855"/>
            <a:ext cx="10393085" cy="489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Prototype Overview &amp; Conclusion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85443" y="2309813"/>
            <a:ext cx="13259514" cy="250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prototype showcases the intuitive design and core functionalities of SkillSwap, providing a glimpse into the future of collaborative learning.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4" y="2839879"/>
            <a:ext cx="3217188" cy="188035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385" y="2839879"/>
            <a:ext cx="3217188" cy="188035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827" y="2839879"/>
            <a:ext cx="3217188" cy="1880354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268" y="2839879"/>
            <a:ext cx="3217188" cy="188035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85443" y="5058489"/>
            <a:ext cx="12307729" cy="3917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Conclusion: Building a Smarter, More Skillful World</a:t>
            </a:r>
            <a:endParaRPr lang="en-US" sz="2450" dirty="0"/>
          </a:p>
        </p:txBody>
      </p:sp>
      <p:sp>
        <p:nvSpPr>
          <p:cNvPr id="9" name="Text 3"/>
          <p:cNvSpPr/>
          <p:nvPr/>
        </p:nvSpPr>
        <p:spPr>
          <a:xfrm>
            <a:off x="920472" y="5861447"/>
            <a:ext cx="13024485" cy="250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SkillSwap makes skill-building </a:t>
            </a:r>
            <a:r>
              <a:rPr lang="en-US" sz="120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accessible, collaborative, and entirely cost-free</a:t>
            </a: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 It's a scalable, AI-powered platform poised to create a smarter and more skillful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Worl d for all.</a:t>
            </a:r>
            <a:endParaRPr lang="en-US" sz="1200" dirty="0"/>
          </a:p>
        </p:txBody>
      </p:sp>
      <p:sp>
        <p:nvSpPr>
          <p:cNvPr id="10" name="Shape 4"/>
          <p:cNvSpPr/>
          <p:nvPr/>
        </p:nvSpPr>
        <p:spPr>
          <a:xfrm>
            <a:off x="685443" y="5685234"/>
            <a:ext cx="22860" cy="603052"/>
          </a:xfrm>
          <a:prstGeom prst="rect">
            <a:avLst/>
          </a:prstGeom>
          <a:solidFill>
            <a:srgbClr val="A9F00F"/>
          </a:solidFill>
        </p:spPr>
      </p:sp>
      <p:sp>
        <p:nvSpPr>
          <p:cNvPr id="11" name="Text 5"/>
          <p:cNvSpPr/>
          <p:nvPr/>
        </p:nvSpPr>
        <p:spPr>
          <a:xfrm>
            <a:off x="748070" y="6591419"/>
            <a:ext cx="13259514" cy="2582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 for your time and consideration! </a:t>
            </a:r>
            <a:r>
              <a:rPr lang="en-US" sz="12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🚀🔥</a:t>
            </a:r>
            <a:endParaRPr lang="en-US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1087B97-4C3E-773C-2087-DE28302EB0F4}"/>
              </a:ext>
            </a:extLst>
          </p:cNvPr>
          <p:cNvSpPr/>
          <p:nvPr/>
        </p:nvSpPr>
        <p:spPr>
          <a:xfrm>
            <a:off x="12835055" y="7758683"/>
            <a:ext cx="1706136" cy="379141"/>
          </a:xfrm>
          <a:prstGeom prst="round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0.0281102362205,&quot;left&quot;:492.70314960629923,&quot;top&quot;:162.42188976377952,&quot;width&quot;:596.7937795275591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664</Words>
  <Application>Microsoft Office PowerPoint</Application>
  <PresentationFormat>Custom</PresentationFormat>
  <Paragraphs>94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Syne Extra Bold</vt:lpstr>
      <vt:lpstr>Calibri</vt:lpstr>
      <vt:lpstr>Arial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shreyas gore</cp:lastModifiedBy>
  <cp:revision>3</cp:revision>
  <dcterms:created xsi:type="dcterms:W3CDTF">2025-11-29T16:52:00Z</dcterms:created>
  <dcterms:modified xsi:type="dcterms:W3CDTF">2025-11-29T17:51:32Z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7CE1D4D54DCD432D9952F0DB0F52AD82_12</vt:lpwstr>
  </property>
  <property fmtid="{D5CDD505-2E9C-101B-9397-08002B2CF9AE}" pid="3" name="KSOProductBuildVer">
    <vt:lpwstr>2057-12.2.0.23155</vt:lpwstr>
  </property>
</Properties>
</file>